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18"/>
  </p:notesMasterIdLst>
  <p:handoutMasterIdLst>
    <p:handoutMasterId r:id="rId19"/>
  </p:handoutMasterIdLst>
  <p:sldIdLst>
    <p:sldId id="264" r:id="rId2"/>
    <p:sldId id="318" r:id="rId3"/>
    <p:sldId id="385" r:id="rId4"/>
    <p:sldId id="380" r:id="rId5"/>
    <p:sldId id="386" r:id="rId6"/>
    <p:sldId id="387" r:id="rId7"/>
    <p:sldId id="388" r:id="rId8"/>
    <p:sldId id="389" r:id="rId9"/>
    <p:sldId id="390" r:id="rId10"/>
    <p:sldId id="391" r:id="rId11"/>
    <p:sldId id="392" r:id="rId12"/>
    <p:sldId id="393" r:id="rId13"/>
    <p:sldId id="394" r:id="rId14"/>
    <p:sldId id="395" r:id="rId15"/>
    <p:sldId id="396" r:id="rId16"/>
    <p:sldId id="397" r:id="rId17"/>
  </p:sldIdLst>
  <p:sldSz cx="9906000" cy="6858000" type="A4"/>
  <p:notesSz cx="6858000" cy="9947275"/>
  <p:defaultTextStyle>
    <a:defPPr>
      <a:defRPr lang="ru-RU"/>
    </a:defPPr>
    <a:lvl1pPr marL="0" algn="l" defTabSz="91430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55" algn="l" defTabSz="91430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09" algn="l" defTabSz="91430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464" algn="l" defTabSz="91430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618" algn="l" defTabSz="91430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774" algn="l" defTabSz="91430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2926" algn="l" defTabSz="91430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080" algn="l" defTabSz="91430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235" algn="l" defTabSz="91430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71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434" y="96"/>
      </p:cViewPr>
      <p:guideLst>
        <p:guide orient="horz" pos="2160"/>
        <p:guide pos="384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842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97842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r">
              <a:defRPr sz="1200"/>
            </a:lvl1pPr>
          </a:lstStyle>
          <a:p>
            <a:fld id="{B555241B-E6D6-4F5C-978A-35E59F5EB464}" type="datetimeFigureOut">
              <a:rPr lang="ru-RU" smtClean="0"/>
              <a:t>14.04.2022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7844"/>
            <a:ext cx="2972547" cy="497842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852" y="9447844"/>
            <a:ext cx="2972547" cy="497842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r">
              <a:defRPr sz="1200"/>
            </a:lvl1pPr>
          </a:lstStyle>
          <a:p>
            <a:fld id="{2CF9132D-8ACB-44FB-8DBC-551530087C0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4350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2547" cy="499431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52" y="2"/>
            <a:ext cx="2972547" cy="499431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r">
              <a:defRPr sz="1200"/>
            </a:lvl1pPr>
          </a:lstStyle>
          <a:p>
            <a:fld id="{5ABA8984-6737-4AAA-89E9-54152C7DB0A6}" type="datetimeFigureOut">
              <a:rPr lang="ro-RO" smtClean="0"/>
              <a:t>14.04.2022</a:t>
            </a:fld>
            <a:endParaRPr lang="ro-RO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1244600"/>
            <a:ext cx="4845050" cy="3354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62" tIns="46081" rIns="92162" bIns="46081" rtlCol="0" anchor="ctr"/>
          <a:lstStyle/>
          <a:p>
            <a:endParaRPr lang="ro-RO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80" y="4787545"/>
            <a:ext cx="5487041" cy="3915925"/>
          </a:xfrm>
          <a:prstGeom prst="rect">
            <a:avLst/>
          </a:prstGeom>
        </p:spPr>
        <p:txBody>
          <a:bodyPr vert="horz" lIns="92162" tIns="46081" rIns="92162" bIns="4608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o-RO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844"/>
            <a:ext cx="2972547" cy="499431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52" y="9447844"/>
            <a:ext cx="2972547" cy="499431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r">
              <a:defRPr sz="1200"/>
            </a:lvl1pPr>
          </a:lstStyle>
          <a:p>
            <a:fld id="{1459D4D2-38B3-4D9C-B54A-9B3EB714D28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27299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5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9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64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8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74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26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80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35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06475" y="1244600"/>
            <a:ext cx="4845050" cy="33543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BFE70-7736-4E8C-AAF5-D5024E308BA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91368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42950" y="1752603"/>
            <a:ext cx="84201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42950" y="3611607"/>
            <a:ext cx="84201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4078" y="4953000"/>
            <a:ext cx="9910079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4E52E4-F68A-4E67-969C-ADC150D0F1AA}" type="datetime1">
              <a:rPr lang="ru-RU" smtClean="0"/>
              <a:t>14.04.2022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1481331"/>
            <a:ext cx="89154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B7DB2-D842-448F-ACA1-C080569DE4CF}" type="datetime1">
              <a:rPr lang="ru-RU" smtClean="0"/>
              <a:t>14.04.2022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14347" y="274642"/>
            <a:ext cx="1925593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85165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21EF6-4095-43B1-B891-025EC38B585C}" type="datetime1">
              <a:rPr lang="ru-RU" smtClean="0"/>
              <a:t>14.04.2022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9F29F-687C-4344-A399-55DD0891AEB6}" type="datetime1">
              <a:rPr lang="ru-RU" smtClean="0"/>
              <a:t>14.04.2022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74" y="1059712"/>
            <a:ext cx="84201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49606" y="2931712"/>
            <a:ext cx="4953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2D92-B147-480B-A935-0D4E5012689F}" type="datetime1">
              <a:rPr lang="ru-RU" smtClean="0"/>
              <a:t>14.04.2022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939737" y="3005472"/>
            <a:ext cx="19812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737786" y="3005472"/>
            <a:ext cx="19812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481330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481330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BEE0A-9A8F-4849-994F-FD7B1B456529}" type="datetime1">
              <a:rPr lang="ru-RU" smtClean="0"/>
              <a:t>14.04.2022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89154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5410200"/>
            <a:ext cx="4376870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032113" y="5410200"/>
            <a:ext cx="4378589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95300" y="1444296"/>
            <a:ext cx="4376870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2" y="1444296"/>
            <a:ext cx="4378589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5070-FE94-4436-A944-D4B7259BDF35}" type="datetime1">
              <a:rPr lang="ru-RU" smtClean="0"/>
              <a:t>14.04.2022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68BF5-7A9B-4C60-82FC-792DAD83C8E3}" type="datetime1">
              <a:rPr lang="ru-RU" smtClean="0"/>
              <a:t>14.04.2022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6BFD-ED1A-43A4-9897-0C8BC830193E}" type="datetime1">
              <a:rPr lang="ru-RU" smtClean="0"/>
              <a:t>14.04.2022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876800"/>
            <a:ext cx="8105257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787900" y="5355102"/>
            <a:ext cx="4305808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90600" y="274320"/>
            <a:ext cx="8103108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287618" y="6407944"/>
            <a:ext cx="2080260" cy="365760"/>
          </a:xfrm>
        </p:spPr>
        <p:txBody>
          <a:bodyPr/>
          <a:lstStyle/>
          <a:p>
            <a:fld id="{8E3BEEB4-DA9C-48C9-92CD-331C68FFD17D}" type="datetime1">
              <a:rPr lang="ru-RU" smtClean="0"/>
              <a:t>14.04.2022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36335" y="5443402"/>
            <a:ext cx="77597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47650" y="189968"/>
            <a:ext cx="94107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C218ED-D178-4DDF-9BA3-496026E30F97}" type="datetime1">
              <a:rPr lang="ru-RU" smtClean="0"/>
              <a:t>14.04.2022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745079" y="6407946"/>
            <a:ext cx="254657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650" y="4865122"/>
            <a:ext cx="8748385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40879" y="5944936"/>
            <a:ext cx="5352343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526194" y="5939011"/>
            <a:ext cx="399798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545" y="5791253"/>
            <a:ext cx="3685840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10006" y="5787740"/>
            <a:ext cx="3689302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9386121" y="4988440"/>
            <a:ext cx="19812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9184171" y="4988440"/>
            <a:ext cx="19812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40879" y="5944936"/>
            <a:ext cx="5352343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526194" y="5939011"/>
            <a:ext cx="399798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545" y="5791253"/>
            <a:ext cx="3685840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0006" y="5787740"/>
            <a:ext cx="3689302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95300" y="1481330"/>
            <a:ext cx="8915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7287618" y="6407944"/>
            <a:ext cx="208026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3F398FC-D2E1-4C56-A76D-CEB0F9BDDAF7}" type="datetime1">
              <a:rPr lang="ru-RU" smtClean="0"/>
              <a:t>14.04.2022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745079" y="6407946"/>
            <a:ext cx="254657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9367878" y="6407946"/>
            <a:ext cx="39624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odo.testcenter.kz/" TargetMode="Externa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hyperlink" Target="https://modotest.testcenter.kz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278" y="399439"/>
            <a:ext cx="9750533" cy="5867780"/>
            <a:chOff x="1698431" y="394214"/>
            <a:chExt cx="9145016" cy="5867779"/>
          </a:xfrm>
        </p:grpSpPr>
        <p:sp>
          <p:nvSpPr>
            <p:cNvPr id="4" name="TextBox 3"/>
            <p:cNvSpPr txBox="1"/>
            <p:nvPr/>
          </p:nvSpPr>
          <p:spPr>
            <a:xfrm>
              <a:off x="3227539" y="394214"/>
              <a:ext cx="70334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МИНИСТЕРСТВО ОБРАЗОВАНИЯ И НАУКИ РЕСПУБЛИКИ КАЗАХСТАН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98431" y="2522802"/>
              <a:ext cx="914501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8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Мониторинг</a:t>
              </a:r>
              <a:r>
                <a:rPr lang="ru-RU" sz="2800" dirty="0">
                  <a:solidFill>
                    <a:schemeClr val="tx2">
                      <a:lumMod val="50000"/>
                    </a:schemeClr>
                  </a:solidFill>
                  <a:latin typeface="Cambria" pitchFamily="18" charset="0"/>
                  <a:cs typeface="Arial" pitchFamily="34" charset="0"/>
                </a:rPr>
                <a:t> </a:t>
              </a:r>
              <a:r>
                <a:rPr lang="ru-RU" sz="28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образовательных достижений обучающихся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634535" y="5877272"/>
              <a:ext cx="727280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г. </a:t>
              </a:r>
              <a:r>
                <a:rPr lang="ru-RU" b="1" dirty="0" err="1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Нур</a:t>
              </a:r>
              <a:r>
                <a:rPr lang="ru-RU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-Султан, </a:t>
              </a:r>
              <a:r>
                <a:rPr lang="ru-RU" b="1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2022</a:t>
              </a:r>
              <a:endParaRPr lang="ru-RU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856656" y="771396"/>
            <a:ext cx="78488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Комитет по обеспечению качества в сфере образования и науки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0" y="160301"/>
            <a:ext cx="9906000" cy="0"/>
          </a:xfrm>
          <a:prstGeom prst="line">
            <a:avLst/>
          </a:prstGeom>
          <a:ln>
            <a:solidFill>
              <a:srgbClr val="00B0F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0" y="1277400"/>
            <a:ext cx="9906000" cy="0"/>
          </a:xfrm>
          <a:prstGeom prst="line">
            <a:avLst/>
          </a:prstGeom>
          <a:ln>
            <a:solidFill>
              <a:srgbClr val="00B0F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287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87517" y="1134036"/>
            <a:ext cx="8658960" cy="320671"/>
          </a:xfrm>
          <a:prstGeom prst="rect">
            <a:avLst/>
          </a:prstGeom>
        </p:spPr>
        <p:txBody>
          <a:bodyPr vert="horz" lIns="121906" tIns="60953" rIns="121906" bIns="60953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Aft>
                <a:spcPts val="600"/>
              </a:spcAft>
            </a:pPr>
            <a:endParaRPr lang="kk-KZ" sz="1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90095" y="404664"/>
            <a:ext cx="8856984" cy="0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00472" y="188640"/>
            <a:ext cx="8712968" cy="0"/>
          </a:xfrm>
          <a:prstGeom prst="line">
            <a:avLst/>
          </a:prstGeom>
          <a:ln>
            <a:solidFill>
              <a:srgbClr val="00B0F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368824" y="6309320"/>
            <a:ext cx="6534475" cy="0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592960" y="6525344"/>
            <a:ext cx="5310339" cy="0"/>
          </a:xfrm>
          <a:prstGeom prst="line">
            <a:avLst/>
          </a:prstGeom>
          <a:ln>
            <a:solidFill>
              <a:srgbClr val="00B0F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467545" y="583434"/>
            <a:ext cx="8424934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На левой панели страницы тестирования отображается кнопка</a:t>
            </a:r>
            <a:endParaRPr lang="kk-KZ" sz="1400" dirty="0" smtClean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kk-KZ" sz="140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</a:t>
            </a:r>
            <a:r>
              <a:rPr lang="ru-RU" sz="140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при нажатии на данное подменю открывается окно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9285" r="96785" b="84286"/>
          <a:stretch>
            <a:fillRect/>
          </a:stretch>
        </p:blipFill>
        <p:spPr bwMode="auto">
          <a:xfrm>
            <a:off x="564185" y="845044"/>
            <a:ext cx="1809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745160" y="2492896"/>
            <a:ext cx="8565279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На странице подменю отображаются такие данные, как:</a:t>
            </a:r>
          </a:p>
          <a:p>
            <a:pPr indent="-285750" algn="just" defTabSz="914400"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-"/>
            </a:pPr>
            <a:r>
              <a:rPr lang="ru-RU" sz="1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Фамилия, имя и отчество тестируемого;</a:t>
            </a:r>
            <a:endParaRPr lang="en-US" sz="1400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indent="-285750" algn="just" defTabSz="914400"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-"/>
            </a:pPr>
            <a:r>
              <a:rPr lang="ru-RU" sz="1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Разделы тестирования - путем нажатия на название раздела можно переходить на страницу вопросов тестирования данного предмета;</a:t>
            </a:r>
            <a:endParaRPr lang="en-US" sz="1400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indent="-285750" algn="just" defTabSz="914400"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-"/>
            </a:pPr>
            <a:r>
              <a:rPr lang="ru-RU" sz="1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Карта ответов - отображает данные ответов тестируемого;</a:t>
            </a:r>
          </a:p>
          <a:p>
            <a:pPr indent="-285750" algn="just" defTabSz="914400"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-"/>
            </a:pPr>
            <a:r>
              <a:rPr lang="ru-RU" sz="1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Калькулятор;</a:t>
            </a:r>
          </a:p>
          <a:p>
            <a:pPr indent="-285750" algn="just" defTabSz="914400"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-"/>
            </a:pPr>
            <a:r>
              <a:rPr lang="ru-RU" sz="1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Таблица Менделеева.</a:t>
            </a:r>
          </a:p>
        </p:txBody>
      </p:sp>
    </p:spTree>
    <p:extLst>
      <p:ext uri="{BB962C8B-B14F-4D97-AF65-F5344CB8AC3E}">
        <p14:creationId xmlns:p14="http://schemas.microsoft.com/office/powerpoint/2010/main" val="253784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87517" y="1134036"/>
            <a:ext cx="8658960" cy="320671"/>
          </a:xfrm>
          <a:prstGeom prst="rect">
            <a:avLst/>
          </a:prstGeom>
        </p:spPr>
        <p:txBody>
          <a:bodyPr vert="horz" lIns="121906" tIns="60953" rIns="121906" bIns="60953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Aft>
                <a:spcPts val="600"/>
              </a:spcAft>
            </a:pPr>
            <a:endParaRPr lang="kk-KZ" sz="1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90095" y="404664"/>
            <a:ext cx="8856984" cy="0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00472" y="188640"/>
            <a:ext cx="8712968" cy="0"/>
          </a:xfrm>
          <a:prstGeom prst="line">
            <a:avLst/>
          </a:prstGeom>
          <a:ln>
            <a:solidFill>
              <a:srgbClr val="00B0F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368824" y="6309320"/>
            <a:ext cx="6534475" cy="0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592960" y="6525344"/>
            <a:ext cx="5310339" cy="0"/>
          </a:xfrm>
          <a:prstGeom prst="line">
            <a:avLst/>
          </a:prstGeom>
          <a:ln>
            <a:solidFill>
              <a:srgbClr val="00B0F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587517" y="2780928"/>
            <a:ext cx="8136904" cy="73866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Карта ответов отображает:</a:t>
            </a:r>
          </a:p>
          <a:p>
            <a:pPr marL="285750" lvl="0" indent="-285750">
              <a:buFont typeface="Symbol" pitchFamily="18" charset="2"/>
              <a:buChar char="-"/>
            </a:pP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Раздел – раздел тестирования;</a:t>
            </a:r>
          </a:p>
          <a:p>
            <a:pPr marL="285750" lvl="0" indent="-285750">
              <a:buFont typeface="Symbol" pitchFamily="18" charset="2"/>
              <a:buChar char="-"/>
            </a:pP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Количество ответов – на какое количество вопросов были даны ответы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;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12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87517" y="1134036"/>
            <a:ext cx="8658960" cy="320671"/>
          </a:xfrm>
          <a:prstGeom prst="rect">
            <a:avLst/>
          </a:prstGeom>
        </p:spPr>
        <p:txBody>
          <a:bodyPr vert="horz" lIns="121906" tIns="60953" rIns="121906" bIns="60953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Aft>
                <a:spcPts val="600"/>
              </a:spcAft>
            </a:pPr>
            <a:endParaRPr lang="kk-KZ" sz="1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90095" y="404664"/>
            <a:ext cx="8856984" cy="0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00472" y="188640"/>
            <a:ext cx="8712968" cy="0"/>
          </a:xfrm>
          <a:prstGeom prst="line">
            <a:avLst/>
          </a:prstGeom>
          <a:ln>
            <a:solidFill>
              <a:srgbClr val="00B0F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368824" y="6309320"/>
            <a:ext cx="6534475" cy="0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592960" y="6525344"/>
            <a:ext cx="5310339" cy="0"/>
          </a:xfrm>
          <a:prstGeom prst="line">
            <a:avLst/>
          </a:prstGeom>
          <a:ln>
            <a:solidFill>
              <a:srgbClr val="00B0F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12" name="Рисунок 8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30" y="1916832"/>
            <a:ext cx="1095375" cy="399722"/>
          </a:xfrm>
          <a:prstGeom prst="rect">
            <a:avLst/>
          </a:prstGeom>
          <a:solidFill>
            <a:srgbClr val="C6D9F1"/>
          </a:solidFill>
          <a:extLst/>
        </p:spPr>
      </p:pic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523692" y="1916832"/>
            <a:ext cx="7733702" cy="5232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нажатие данной кнопки происходит в самом конце тестирования и отображает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информационное сообщение о подтверждении завершения тестирования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Рисунок 8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197" y="2424311"/>
            <a:ext cx="8253198" cy="1424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1007599" y="3845012"/>
            <a:ext cx="8249796" cy="52322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В данном окне необходимо решить простой пример, чтобы завершить тестирование, далее нажимается кнопка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64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87517" y="1134036"/>
            <a:ext cx="8658960" cy="320671"/>
          </a:xfrm>
          <a:prstGeom prst="rect">
            <a:avLst/>
          </a:prstGeom>
        </p:spPr>
        <p:txBody>
          <a:bodyPr vert="horz" lIns="121906" tIns="60953" rIns="121906" bIns="60953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Aft>
                <a:spcPts val="600"/>
              </a:spcAft>
            </a:pPr>
            <a:endParaRPr lang="kk-KZ" sz="1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90095" y="404664"/>
            <a:ext cx="8856984" cy="0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00472" y="188640"/>
            <a:ext cx="8712968" cy="0"/>
          </a:xfrm>
          <a:prstGeom prst="line">
            <a:avLst/>
          </a:prstGeom>
          <a:ln>
            <a:solidFill>
              <a:srgbClr val="00B0F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368824" y="6309320"/>
            <a:ext cx="6534475" cy="0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592960" y="6525344"/>
            <a:ext cx="5310339" cy="0"/>
          </a:xfrm>
          <a:prstGeom prst="line">
            <a:avLst/>
          </a:prstGeom>
          <a:ln>
            <a:solidFill>
              <a:srgbClr val="00B0F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646023" y="644340"/>
            <a:ext cx="85419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После завершения тестирования тестируемые отвечают на вопросы анкетирования</a:t>
            </a: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835042" y="1349479"/>
            <a:ext cx="8352928" cy="16004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Анкета для обучающего состоит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latin typeface="Arial" pitchFamily="34" charset="0"/>
                <a:ea typeface="Calibri" pitchFamily="34" charset="0"/>
                <a:cs typeface="Arial" pitchFamily="34" charset="0"/>
              </a:rPr>
              <a:t>в</a:t>
            </a:r>
            <a:r>
              <a:rPr lang="ru-RU" sz="1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1400" dirty="0">
                <a:latin typeface="Arial" pitchFamily="34" charset="0"/>
                <a:ea typeface="Calibri" pitchFamily="34" charset="0"/>
                <a:cs typeface="Arial" pitchFamily="34" charset="0"/>
              </a:rPr>
              <a:t>4 классах </a:t>
            </a:r>
            <a:r>
              <a:rPr lang="ru-RU" sz="1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из 12 вопросов,</a:t>
            </a:r>
            <a:r>
              <a:rPr lang="kk-KZ" sz="14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1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в </a:t>
            </a:r>
            <a:r>
              <a:rPr lang="ru-RU" sz="1400" dirty="0">
                <a:latin typeface="Arial" pitchFamily="34" charset="0"/>
                <a:ea typeface="Calibri" pitchFamily="34" charset="0"/>
                <a:cs typeface="Arial" pitchFamily="34" charset="0"/>
              </a:rPr>
              <a:t>9 классах </a:t>
            </a:r>
            <a:r>
              <a:rPr lang="ru-RU" sz="1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из 15 вопросов.</a:t>
            </a:r>
            <a:endParaRPr lang="ru-RU" sz="14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latin typeface="Arial" pitchFamily="34" charset="0"/>
                <a:ea typeface="Calibri" pitchFamily="34" charset="0"/>
                <a:cs typeface="Arial" pitchFamily="34" charset="0"/>
              </a:rPr>
              <a:t>В данной анкете представлены вопросы по следующим темам: </a:t>
            </a:r>
          </a:p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-Социальный </a:t>
            </a:r>
            <a:r>
              <a:rPr lang="ru-RU" sz="1400" dirty="0">
                <a:latin typeface="Arial" pitchFamily="34" charset="0"/>
                <a:ea typeface="Calibri" pitchFamily="34" charset="0"/>
                <a:cs typeface="Arial" pitchFamily="34" charset="0"/>
              </a:rPr>
              <a:t>портрет обучающегося и его семьи; </a:t>
            </a:r>
          </a:p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lang="kk-KZ" sz="1400" dirty="0">
                <a:latin typeface="Arial" pitchFamily="34" charset="0"/>
                <a:ea typeface="Calibri" pitchFamily="34" charset="0"/>
                <a:cs typeface="Arial" pitchFamily="34" charset="0"/>
              </a:rPr>
              <a:t>Ш</a:t>
            </a:r>
            <a:r>
              <a:rPr lang="kk-KZ" sz="1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кола, учитель, ученик</a:t>
            </a:r>
            <a:r>
              <a:rPr lang="ru-RU" sz="1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; </a:t>
            </a:r>
            <a:endParaRPr lang="ru-RU" sz="14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-Дополнительное </a:t>
            </a:r>
            <a:r>
              <a:rPr lang="ru-RU" sz="1400" dirty="0">
                <a:latin typeface="Arial" pitchFamily="34" charset="0"/>
                <a:ea typeface="Calibri" pitchFamily="34" charset="0"/>
                <a:cs typeface="Arial" pitchFamily="34" charset="0"/>
              </a:rPr>
              <a:t>образование и </a:t>
            </a:r>
            <a:r>
              <a:rPr lang="ru-RU" sz="1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навыки.</a:t>
            </a:r>
            <a:endParaRPr lang="ru-RU" sz="14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663375"/>
              </p:ext>
            </p:extLst>
          </p:nvPr>
        </p:nvGraphicFramePr>
        <p:xfrm>
          <a:off x="1952677" y="3068960"/>
          <a:ext cx="5928637" cy="432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28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effectLst/>
                        </a:rPr>
                        <a:t>Анкета для обучающихся </a:t>
                      </a:r>
                      <a:endParaRPr lang="ru-RU" sz="1100" b="1" kern="0" dirty="0">
                        <a:solidFill>
                          <a:srgbClr val="365F9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483" y="3717032"/>
            <a:ext cx="7840046" cy="2304256"/>
          </a:xfrm>
          <a:prstGeom prst="rect">
            <a:avLst/>
          </a:prstGeom>
          <a:noFill/>
          <a:ln w="9525">
            <a:solidFill>
              <a:srgbClr val="95B3D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714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87517" y="1134036"/>
            <a:ext cx="8658960" cy="320671"/>
          </a:xfrm>
          <a:prstGeom prst="rect">
            <a:avLst/>
          </a:prstGeom>
        </p:spPr>
        <p:txBody>
          <a:bodyPr vert="horz" lIns="121906" tIns="60953" rIns="121906" bIns="60953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Aft>
                <a:spcPts val="600"/>
              </a:spcAft>
            </a:pPr>
            <a:endParaRPr lang="kk-KZ" sz="1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632520" y="404664"/>
            <a:ext cx="8928993" cy="0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00472" y="188640"/>
            <a:ext cx="8856984" cy="0"/>
          </a:xfrm>
          <a:prstGeom prst="line">
            <a:avLst/>
          </a:prstGeom>
          <a:ln>
            <a:solidFill>
              <a:srgbClr val="00B0F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368824" y="6309320"/>
            <a:ext cx="6192689" cy="0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592960" y="6525344"/>
            <a:ext cx="5310339" cy="0"/>
          </a:xfrm>
          <a:prstGeom prst="line">
            <a:avLst/>
          </a:prstGeom>
          <a:ln>
            <a:solidFill>
              <a:srgbClr val="00B0F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200473" y="672371"/>
            <a:ext cx="9361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После завершения ответов на анкетирования выводится результат тестирования 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095" y="1294370"/>
            <a:ext cx="8856983" cy="460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965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87517" y="1134036"/>
            <a:ext cx="8658960" cy="320671"/>
          </a:xfrm>
          <a:prstGeom prst="rect">
            <a:avLst/>
          </a:prstGeom>
        </p:spPr>
        <p:txBody>
          <a:bodyPr vert="horz" lIns="121906" tIns="60953" rIns="121906" bIns="60953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Aft>
                <a:spcPts val="600"/>
              </a:spcAft>
            </a:pPr>
            <a:endParaRPr lang="kk-KZ" sz="1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90095" y="404664"/>
            <a:ext cx="8856984" cy="0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00472" y="188640"/>
            <a:ext cx="8712968" cy="0"/>
          </a:xfrm>
          <a:prstGeom prst="line">
            <a:avLst/>
          </a:prstGeom>
          <a:ln>
            <a:solidFill>
              <a:srgbClr val="00B0F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368824" y="6309320"/>
            <a:ext cx="6192688" cy="0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376936" y="6461484"/>
            <a:ext cx="5526363" cy="0"/>
          </a:xfrm>
          <a:prstGeom prst="line">
            <a:avLst/>
          </a:prstGeom>
          <a:ln>
            <a:solidFill>
              <a:srgbClr val="00B0F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2465232" y="925039"/>
            <a:ext cx="4953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Основные риски электронного формата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36385" y="1988840"/>
            <a:ext cx="8810694" cy="1220003"/>
          </a:xfrm>
          <a:prstGeom prst="rect">
            <a:avLst/>
          </a:prstGeom>
        </p:spPr>
        <p:txBody>
          <a:bodyPr wrap="square" lIns="80444" tIns="40222" rIns="80444" bIns="40222">
            <a:spAutoFit/>
          </a:bodyPr>
          <a:lstStyle/>
          <a:p>
            <a:pPr lvl="0" algn="ctr" defTabSz="955025"/>
            <a:r>
              <a:rPr lang="ru-RU" sz="1800" dirty="0" smtClean="0">
                <a:latin typeface="Arial" pitchFamily="34" charset="0"/>
                <a:cs typeface="Arial" pitchFamily="34" charset="0"/>
              </a:rPr>
              <a:t>Технические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неполадки: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сбои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в электрической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сети, перепады напряжения, низкая скорость интернета, неисправность компьютера.</a:t>
            </a:r>
          </a:p>
          <a:p>
            <a:pPr marL="457200" lvl="0" indent="-457200" algn="just" defTabSz="955025">
              <a:buFont typeface="+mj-lt"/>
              <a:buAutoNum type="arabicPeriod"/>
            </a:pP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marL="402313" indent="-402313" algn="just" defTabSz="955025">
              <a:buFont typeface="Wingdings" pitchFamily="2" charset="2"/>
              <a:buChar char="Ø"/>
            </a:pPr>
            <a:endParaRPr lang="ru-RU" sz="2000" dirty="0">
              <a:solidFill>
                <a:prstClr val="black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08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87517" y="1134036"/>
            <a:ext cx="8658960" cy="320671"/>
          </a:xfrm>
          <a:prstGeom prst="rect">
            <a:avLst/>
          </a:prstGeom>
        </p:spPr>
        <p:txBody>
          <a:bodyPr vert="horz" lIns="121906" tIns="60953" rIns="121906" bIns="60953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Aft>
                <a:spcPts val="600"/>
              </a:spcAft>
            </a:pPr>
            <a:endParaRPr lang="kk-KZ" sz="1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704528" y="332656"/>
            <a:ext cx="8784976" cy="0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0" y="188640"/>
            <a:ext cx="8913440" cy="0"/>
          </a:xfrm>
          <a:prstGeom prst="line">
            <a:avLst/>
          </a:prstGeom>
          <a:ln>
            <a:solidFill>
              <a:srgbClr val="00B0F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368824" y="6309320"/>
            <a:ext cx="6192688" cy="0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944888" y="6453336"/>
            <a:ext cx="5981933" cy="0"/>
          </a:xfrm>
          <a:prstGeom prst="line">
            <a:avLst/>
          </a:prstGeom>
          <a:ln>
            <a:solidFill>
              <a:srgbClr val="00B0F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3008784" y="2492896"/>
            <a:ext cx="44518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3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47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6" descr="vk Vector Logo - Download Free SVG Icon | Worldvectorlogo"/>
          <p:cNvSpPr>
            <a:spLocks noChangeAspect="1" noChangeArrowheads="1"/>
          </p:cNvSpPr>
          <p:nvPr/>
        </p:nvSpPr>
        <p:spPr bwMode="auto">
          <a:xfrm>
            <a:off x="126422" y="-136493"/>
            <a:ext cx="241233" cy="296794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vk Vector Logo - Download Free SVG Icon | Worldvectorlogo"/>
          <p:cNvSpPr>
            <a:spLocks noChangeAspect="1" noChangeArrowheads="1"/>
          </p:cNvSpPr>
          <p:nvPr/>
        </p:nvSpPr>
        <p:spPr bwMode="auto">
          <a:xfrm>
            <a:off x="126422" y="-136493"/>
            <a:ext cx="241233" cy="296794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vk Vector Logo - Download Free SVG Icon | Worldvectorlogo"/>
          <p:cNvSpPr>
            <a:spLocks noChangeAspect="1" noChangeArrowheads="1"/>
          </p:cNvSpPr>
          <p:nvPr/>
        </p:nvSpPr>
        <p:spPr bwMode="auto">
          <a:xfrm>
            <a:off x="126422" y="-136493"/>
            <a:ext cx="241233" cy="296794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7" name="Заголовок 1"/>
          <p:cNvSpPr txBox="1">
            <a:spLocks/>
          </p:cNvSpPr>
          <p:nvPr/>
        </p:nvSpPr>
        <p:spPr>
          <a:xfrm>
            <a:off x="1292075" y="1545150"/>
            <a:ext cx="7997031" cy="599141"/>
          </a:xfrm>
          <a:prstGeom prst="rect">
            <a:avLst/>
          </a:prstGeom>
        </p:spPr>
        <p:txBody>
          <a:bodyPr vert="horz" lIns="91411" tIns="45704" rIns="91411" bIns="45704" rtlCol="0" anchor="ctr">
            <a:noAutofit/>
          </a:bodyPr>
          <a:lstStyle/>
          <a:p>
            <a:pPr algn="just"/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 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образовательных достижений обучающихся (МОДО) является одним из видов независимого от организаций образования системного непрерывного наблюдения за качеством обучения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71783" y="223668"/>
            <a:ext cx="85689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Мониторинг образовательных достижений обучающихся</a:t>
            </a:r>
          </a:p>
        </p:txBody>
      </p:sp>
      <p:sp>
        <p:nvSpPr>
          <p:cNvPr id="23" name="Oval 14"/>
          <p:cNvSpPr/>
          <p:nvPr/>
        </p:nvSpPr>
        <p:spPr>
          <a:xfrm flipH="1">
            <a:off x="516357" y="1484784"/>
            <a:ext cx="702078" cy="719875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17" tIns="60958" rIns="121917" bIns="6095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23898" y="2492896"/>
            <a:ext cx="81350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МОДО:</a:t>
            </a:r>
          </a:p>
          <a:p>
            <a:pPr algn="just"/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организациях начального, основного среднего образования МОДО проводится </a:t>
            </a: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в 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целях оценки качества знаний обучающихся в соответствии требованиями ГОСО</a:t>
            </a:r>
          </a:p>
        </p:txBody>
      </p:sp>
      <p:sp>
        <p:nvSpPr>
          <p:cNvPr id="31" name="Oval 8"/>
          <p:cNvSpPr/>
          <p:nvPr/>
        </p:nvSpPr>
        <p:spPr>
          <a:xfrm>
            <a:off x="496735" y="2492896"/>
            <a:ext cx="702078" cy="719875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17" tIns="60958" rIns="121917" bIns="6095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47" name="Рисунок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47" y="1553649"/>
            <a:ext cx="771093" cy="582144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49" y="2749341"/>
            <a:ext cx="548094" cy="318106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49" y="2590288"/>
            <a:ext cx="548094" cy="318106"/>
          </a:xfrm>
          <a:prstGeom prst="rect">
            <a:avLst/>
          </a:prstGeom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0" y="160301"/>
            <a:ext cx="9906000" cy="0"/>
          </a:xfrm>
          <a:prstGeom prst="line">
            <a:avLst/>
          </a:prstGeom>
          <a:ln>
            <a:solidFill>
              <a:srgbClr val="00B0F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47038" y="1249616"/>
            <a:ext cx="9174601" cy="0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597410" y="576247"/>
            <a:ext cx="886153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i="1" dirty="0"/>
              <a:t>проводится в </a:t>
            </a:r>
            <a:r>
              <a:rPr lang="ru-RU" sz="1500" i="1" dirty="0" smtClean="0"/>
              <a:t>соответствии </a:t>
            </a:r>
            <a:r>
              <a:rPr lang="ru-RU" sz="1500" i="1" dirty="0"/>
              <a:t>с пунктом 4 статьи </a:t>
            </a:r>
            <a:r>
              <a:rPr lang="ru-RU" sz="1500" i="1" dirty="0" smtClean="0"/>
              <a:t>55 </a:t>
            </a:r>
            <a:r>
              <a:rPr lang="ru-RU" sz="1500" i="1" dirty="0"/>
              <a:t>Закона Республики Казахстан  </a:t>
            </a:r>
            <a:r>
              <a:rPr lang="ru-RU" sz="1500" i="1" dirty="0" smtClean="0"/>
              <a:t>                           </a:t>
            </a:r>
            <a:r>
              <a:rPr lang="ru-RU" sz="1500" i="1" dirty="0"/>
              <a:t>«Об образовании» </a:t>
            </a:r>
            <a:r>
              <a:rPr lang="en-US" sz="1500" i="1" dirty="0"/>
              <a:t>   </a:t>
            </a:r>
            <a:r>
              <a:rPr lang="ru-RU" sz="1500" i="1" dirty="0"/>
              <a:t>от 27 июля 2007 года № 319-III</a:t>
            </a:r>
          </a:p>
          <a:p>
            <a:pPr algn="ctr"/>
            <a:endParaRPr lang="ru-RU" sz="1500" i="1" dirty="0"/>
          </a:p>
        </p:txBody>
      </p:sp>
      <p:sp>
        <p:nvSpPr>
          <p:cNvPr id="24" name="Oval 11"/>
          <p:cNvSpPr/>
          <p:nvPr/>
        </p:nvSpPr>
        <p:spPr>
          <a:xfrm>
            <a:off x="415834" y="4003029"/>
            <a:ext cx="760022" cy="736394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876" y="3945512"/>
            <a:ext cx="532002" cy="685349"/>
          </a:xfrm>
          <a:prstGeom prst="rect">
            <a:avLst/>
          </a:prstGeom>
        </p:spPr>
      </p:pic>
      <p:sp>
        <p:nvSpPr>
          <p:cNvPr id="27" name="Прямоугольник 26"/>
          <p:cNvSpPr/>
          <p:nvPr/>
        </p:nvSpPr>
        <p:spPr>
          <a:xfrm>
            <a:off x="1351349" y="3872687"/>
            <a:ext cx="77220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6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ежегодно в апреле на базе организаций среднего образования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охват  организаций образования до 25%</a:t>
            </a:r>
          </a:p>
        </p:txBody>
      </p:sp>
      <p:sp>
        <p:nvSpPr>
          <p:cNvPr id="28" name="Oval 14"/>
          <p:cNvSpPr/>
          <p:nvPr/>
        </p:nvSpPr>
        <p:spPr>
          <a:xfrm flipH="1">
            <a:off x="415834" y="5023671"/>
            <a:ext cx="760022" cy="759342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17" tIns="60958" rIns="121917" bIns="6095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1496616" y="5197053"/>
            <a:ext cx="8280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форме комплексного тестирования с применением информационно-коммуникационных технологий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12840" y="3602919"/>
            <a:ext cx="39604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МОДО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СО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проводится</a:t>
            </a:r>
          </a:p>
        </p:txBody>
      </p:sp>
      <p:pic>
        <p:nvPicPr>
          <p:cNvPr id="30" name="Picture 6" descr="http://simpleicon.com/wp-content/uploads/computer-2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33" y="5138956"/>
            <a:ext cx="548646" cy="54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614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718030"/>
              </p:ext>
            </p:extLst>
          </p:nvPr>
        </p:nvGraphicFramePr>
        <p:xfrm>
          <a:off x="256927" y="836712"/>
          <a:ext cx="9520609" cy="3456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6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18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 класс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 класс 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451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dirty="0" smtClean="0">
                          <a:effectLst/>
                          <a:latin typeface="Arial" pitchFamily="34" charset="0"/>
                          <a:cs typeface="Arial" pitchFamily="34" charset="0"/>
                          <a:sym typeface="Wingdings"/>
                        </a:rPr>
                        <a:t></a:t>
                      </a:r>
                      <a:r>
                        <a:rPr lang="ru-RU" sz="1200" b="1" i="1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Грамотность чтения: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 тестовых заданий с выбором одного правильного ответа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(к первому тексту – 4 задания, ко второму тексту  – 6 заданий)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Wingdings"/>
                        </a:rPr>
                        <a:t></a:t>
                      </a:r>
                      <a:r>
                        <a:rPr lang="ru-RU" sz="1200" b="1" i="1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Математическая грамотность: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 тестовых заданий с выбором одного правильного ответа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Wingdings"/>
                        </a:rPr>
                        <a:t></a:t>
                      </a:r>
                      <a:r>
                        <a:rPr lang="ru-RU" sz="1200" b="1" i="1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Естественнонаучная грамотность: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r>
                        <a:rPr lang="ru-RU" sz="1200" b="0" i="0" u="non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тестовых заданий с выбором одного правильного ответа</a:t>
                      </a:r>
                    </a:p>
                  </a:txBody>
                  <a:tcPr marL="46977" marR="46977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ü"/>
                        <a:tabLst/>
                        <a:defRPr/>
                      </a:pPr>
                      <a:r>
                        <a:rPr lang="kk-KZ" sz="1200" b="1" i="1" u="sng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Грамотность  чтения</a:t>
                      </a:r>
                      <a:r>
                        <a:rPr lang="kk-KZ" sz="1200" b="1" i="1" u="sng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(казахский, русский</a:t>
                      </a:r>
                      <a:r>
                        <a:rPr lang="ru-RU" sz="1200" b="1" i="1" u="sng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английский</a:t>
                      </a:r>
                      <a:r>
                        <a:rPr lang="kk-KZ" sz="1200" b="1" i="1" u="sng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200" b="1" i="1" u="sng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lvl="1" indent="0" algn="just">
                        <a:lnSpc>
                          <a:spcPct val="100000"/>
                        </a:lnSpc>
                        <a:spcAft>
                          <a:spcPct val="15000"/>
                        </a:spcAft>
                        <a:buFontTx/>
                        <a:buNone/>
                        <a:defRPr/>
                      </a:pPr>
                      <a:r>
                        <a:rPr lang="kk-KZ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Количество тестовых заданий – 30, из них по каждому предмету – 10 </a:t>
                      </a:r>
                    </a:p>
                    <a:p>
                      <a:pPr marL="0" lvl="1" indent="0" algn="just">
                        <a:lnSpc>
                          <a:spcPct val="100000"/>
                        </a:lnSpc>
                        <a:spcAft>
                          <a:spcPct val="15000"/>
                        </a:spcAft>
                        <a:buFontTx/>
                        <a:buNone/>
                        <a:defRPr/>
                      </a:pPr>
                      <a:r>
                        <a:rPr lang="kk-KZ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тестовых заданий с выбором одного правильного ответа;</a:t>
                      </a:r>
                    </a:p>
                    <a:p>
                      <a:pPr marL="0" lvl="1" indent="0" algn="just">
                        <a:lnSpc>
                          <a:spcPct val="100000"/>
                        </a:lnSpc>
                        <a:spcAft>
                          <a:spcPct val="15000"/>
                        </a:spcAft>
                        <a:buFontTx/>
                        <a:buNone/>
                        <a:defRPr/>
                      </a:pPr>
                      <a:r>
                        <a:rPr lang="kk-KZ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Максимальный балл – 30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Wingdings"/>
                        </a:rPr>
                        <a:t></a:t>
                      </a:r>
                      <a:r>
                        <a:rPr lang="ru-RU" sz="1200" b="1" i="1" u="sng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Математическая грамотность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Количество тестовых заданий – </a:t>
                      </a:r>
                      <a:r>
                        <a:rPr lang="en-US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 </a:t>
                      </a:r>
                      <a:r>
                        <a:rPr lang="kk-KZ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тестовых заданий с выбором </a:t>
                      </a:r>
                      <a:r>
                        <a:rPr lang="kk-KZ" sz="12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одного правильного ответа</a:t>
                      </a:r>
                      <a:r>
                        <a:rPr lang="kk-KZ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kk-KZ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Максимальный балл – </a:t>
                      </a:r>
                      <a:r>
                        <a:rPr lang="en-US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k-KZ" sz="1200" b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Wingdings"/>
                        </a:rPr>
                        <a:t></a:t>
                      </a:r>
                      <a:r>
                        <a:rPr lang="kk-KZ" sz="1200" b="1" i="1" u="sng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Естестественнонаучная грамотность (физика, химия, биология,</a:t>
                      </a:r>
                      <a:r>
                        <a:rPr lang="kk-KZ" sz="1200" b="1" i="1" u="sng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география</a:t>
                      </a:r>
                      <a:r>
                        <a:rPr lang="kk-KZ" sz="1200" b="1" i="1" u="sng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Общее количество тестовых заданий –</a:t>
                      </a:r>
                      <a:r>
                        <a:rPr lang="ru-RU" sz="12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r>
                        <a:rPr lang="ru-RU" sz="12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en-US" sz="12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r>
                        <a:rPr lang="ru-RU" sz="12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контекстов, по </a:t>
                      </a:r>
                      <a:r>
                        <a:rPr lang="en-US" sz="12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ru-RU" sz="12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тестовых заданий с выбором одного правильного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ответа к каждому контексту, всего </a:t>
                      </a:r>
                      <a:r>
                        <a:rPr lang="en-US" sz="12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12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тестовых заданий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Максимальный балл – </a:t>
                      </a:r>
                      <a:r>
                        <a:rPr lang="en-US" sz="12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12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</a:p>
                  </a:txBody>
                  <a:tcPr marL="46977" marR="46977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Прямоугольник 9"/>
          <p:cNvSpPr>
            <a:spLocks noChangeArrowheads="1"/>
          </p:cNvSpPr>
          <p:nvPr/>
        </p:nvSpPr>
        <p:spPr bwMode="auto">
          <a:xfrm>
            <a:off x="0" y="260648"/>
            <a:ext cx="9906000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Формат  МОДО  для </a:t>
            </a:r>
            <a:r>
              <a:rPr lang="kk-KZ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4 и 9 класса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72480" y="692696"/>
            <a:ext cx="9505056" cy="0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352600" y="5962051"/>
            <a:ext cx="8553400" cy="0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0" y="160301"/>
            <a:ext cx="9906000" cy="0"/>
          </a:xfrm>
          <a:prstGeom prst="line">
            <a:avLst/>
          </a:prstGeom>
          <a:ln>
            <a:solidFill>
              <a:srgbClr val="00B0F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352600" y="4339839"/>
            <a:ext cx="855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Максимальное количество баллов обучающихся по МОДО </a:t>
            </a:r>
            <a:r>
              <a:rPr lang="kk-KZ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4 классах  составляет – 30 баллов, </a:t>
            </a:r>
            <a:r>
              <a:rPr lang="kk-KZ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в </a:t>
            </a:r>
            <a:r>
              <a:rPr lang="kk-KZ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классах</a:t>
            </a:r>
            <a:r>
              <a:rPr lang="ru-RU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75 баллов.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339586" y="4877871"/>
            <a:ext cx="84379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Время, отведенное на выполнение тестовых заданий по МОДО </a:t>
            </a:r>
            <a:r>
              <a:rPr lang="kk-KZ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4 </a:t>
            </a:r>
            <a:r>
              <a:rPr lang="kk-KZ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классах </a:t>
            </a:r>
            <a:r>
              <a:rPr lang="ru-RU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105 минут (1 час </a:t>
            </a:r>
            <a:r>
              <a:rPr lang="ru-RU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45 </a:t>
            </a:r>
            <a:r>
              <a:rPr lang="ru-RU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минут)</a:t>
            </a:r>
            <a:r>
              <a:rPr lang="kk-KZ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kk-KZ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перерывами </a:t>
            </a:r>
            <a:r>
              <a:rPr lang="kk-KZ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kk-KZ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минут (по желанию обучающегося) каждые 25 минут, </a:t>
            </a:r>
            <a:r>
              <a:rPr lang="kk-KZ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9 классах – </a:t>
            </a:r>
            <a:r>
              <a:rPr lang="kk-KZ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170 </a:t>
            </a:r>
            <a:r>
              <a:rPr lang="kk-KZ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минут </a:t>
            </a:r>
            <a:r>
              <a:rPr lang="kk-KZ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 часа 50 минут) с перерывами по 10 минут (по желанию обучающегося)                         каждые 35 минут.</a:t>
            </a:r>
            <a:endParaRPr lang="ru-RU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8" descr="Образования, Школы, Университет, Стационарный, Пакет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198" b="71901" l="85208" r="93854">
                        <a14:foregroundMark x1="89167" y1="66322" x2="89167" y2="66322"/>
                        <a14:foregroundMark x1="89479" y1="61570" x2="89479" y2="61570"/>
                        <a14:foregroundMark x1="87604" y1="60331" x2="87604" y2="60331"/>
                        <a14:foregroundMark x1="90938" y1="63843" x2="90938" y2="63843"/>
                        <a14:foregroundMark x1="91146" y1="60950" x2="91146" y2="60950"/>
                        <a14:foregroundMark x1="88021" y1="62810" x2="88021" y2="62810"/>
                        <a14:foregroundMark x1="88021" y1="62810" x2="88021" y2="62810"/>
                        <a14:foregroundMark x1="88854" y1="66322" x2="88854" y2="66322"/>
                        <a14:foregroundMark x1="88854" y1="64050" x2="88854" y2="64050"/>
                        <a14:foregroundMark x1="90938" y1="66116" x2="90938" y2="66116"/>
                        <a14:foregroundMark x1="90104" y1="66736" x2="90104" y2="66736"/>
                        <a14:foregroundMark x1="89792" y1="59091" x2="89792" y2="59091"/>
                        <a14:foregroundMark x1="88646" y1="58678" x2="88646" y2="58678"/>
                        <a14:foregroundMark x1="89479" y1="63223" x2="89479" y2="63223"/>
                        <a14:foregroundMark x1="90417" y1="62810" x2="90417" y2="62810"/>
                        <a14:foregroundMark x1="89375" y1="64463" x2="89375" y2="64463"/>
                        <a14:foregroundMark x1="87917" y1="64463" x2="87917" y2="64463"/>
                        <a14:foregroundMark x1="86771" y1="64463" x2="86771" y2="64463"/>
                      </a14:backgroundRemoval>
                    </a14:imgEffect>
                    <a14:imgEffect>
                      <a14:sharpenSoften amount="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4226" t="56101" r="5053" b="26313"/>
          <a:stretch/>
        </p:blipFill>
        <p:spPr bwMode="auto">
          <a:xfrm>
            <a:off x="754380" y="5080630"/>
            <a:ext cx="598220" cy="535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http://simpleicon.com/wp-content/uploads/computer-2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36" y="4416243"/>
            <a:ext cx="482024" cy="482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456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076931" y="1051243"/>
            <a:ext cx="7344816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получают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пароль с НЦТ за один день до тестирования к веб-приложению (</a:t>
            </a:r>
            <a:r>
              <a:rPr lang="en-US" sz="1300" dirty="0">
                <a:latin typeface="Arial" pitchFamily="34" charset="0"/>
                <a:cs typeface="Arial" pitchFamily="34" charset="0"/>
                <a:hlinkClick r:id="rId3"/>
              </a:rPr>
              <a:t>https://modo.testcenter.kz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) к распечатыванию посадочного листа и экзаменационной ведомости. Посадочный лист распечатывается в день тестирования</a:t>
            </a:r>
            <a:r>
              <a:rPr lang="en-US" sz="13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каждого потока</a:t>
            </a:r>
            <a:r>
              <a:rPr lang="kk-KZ" sz="1300" dirty="0">
                <a:latin typeface="Arial" pitchFamily="34" charset="0"/>
                <a:cs typeface="Arial" pitchFamily="34" charset="0"/>
              </a:rPr>
              <a:t>;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67300" y="1877675"/>
            <a:ext cx="7126059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 defTabSz="914400">
              <a:buFont typeface="Wingdings" panose="05000000000000000000" pitchFamily="2" charset="2"/>
              <a:buChar char="Ø"/>
              <a:defRPr/>
            </a:pPr>
            <a:r>
              <a:rPr lang="ru-RU" sz="1300" dirty="0">
                <a:latin typeface="Arial" pitchFamily="34" charset="0"/>
                <a:cs typeface="Arial" pitchFamily="34" charset="0"/>
              </a:rPr>
              <a:t>за день до тестирования размещают ссылку (на </a:t>
            </a:r>
            <a:r>
              <a:rPr lang="en-US" sz="1300" dirty="0">
                <a:latin typeface="Arial" pitchFamily="34" charset="0"/>
                <a:cs typeface="Arial" pitchFamily="34" charset="0"/>
              </a:rPr>
              <a:t>Google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браузере </a:t>
            </a:r>
            <a:r>
              <a:rPr lang="en-US" sz="1300" dirty="0">
                <a:latin typeface="Arial" pitchFamily="34" charset="0"/>
                <a:cs typeface="Arial" pitchFamily="34" charset="0"/>
                <a:hlinkClick r:id="rId4"/>
              </a:rPr>
              <a:t>https://modotest.testcenter.kz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) тестирования на компьютерах используемых для тестирования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077683" y="2570173"/>
            <a:ext cx="6912767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 defTabSz="914400">
              <a:buFont typeface="Wingdings" panose="05000000000000000000" pitchFamily="2" charset="2"/>
              <a:buChar char="Ø"/>
              <a:defRPr/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проверяет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готовность  компьютерных классов, компьютерной  техники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                                          и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телекоммуникационной сети в организации образования, задействованных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                               в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тестировании;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080358" y="3286589"/>
            <a:ext cx="6552726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 defTabSz="914400">
              <a:buFont typeface="Wingdings" panose="05000000000000000000" pitchFamily="2" charset="2"/>
              <a:buChar char="Ø"/>
              <a:defRPr/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осуществляет контроль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на наличие указателей к аудиториям в </a:t>
            </a:r>
            <a:r>
              <a:rPr lang="ru-RU" sz="1300" dirty="0" err="1">
                <a:latin typeface="Arial" pitchFamily="34" charset="0"/>
                <a:cs typeface="Arial" pitchFamily="34" charset="0"/>
              </a:rPr>
              <a:t>колидорах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, наличие табличек с номерами на дверях аудиторий согласно аудиторному фонду, пронумерованные посадочные места в аудиториях;</a:t>
            </a:r>
            <a:endParaRPr lang="ru-RU" sz="13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064568" y="4127454"/>
            <a:ext cx="6526499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defTabSz="914400">
              <a:buFont typeface="Wingdings" panose="05000000000000000000" pitchFamily="2" charset="2"/>
              <a:buChar char="Ø"/>
              <a:defRPr/>
            </a:pPr>
            <a:r>
              <a:rPr lang="ru-RU" sz="1300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роверяет соответствие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аудиторий санитарно-гигиеническим требованиям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119698" y="4689020"/>
            <a:ext cx="6513386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defTabSz="914400">
              <a:buFont typeface="Wingdings" panose="05000000000000000000" pitchFamily="2" charset="2"/>
              <a:buChar char="Ø"/>
              <a:defRPr/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распределяет 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дежурных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;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1080358" y="5847216"/>
            <a:ext cx="5168786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047565" y="942267"/>
            <a:ext cx="7505835" cy="0"/>
          </a:xfrm>
          <a:prstGeom prst="line">
            <a:avLst/>
          </a:prstGeom>
          <a:ln>
            <a:solidFill>
              <a:srgbClr val="00B0F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1076931" y="2570173"/>
            <a:ext cx="6840996" cy="0"/>
          </a:xfrm>
          <a:prstGeom prst="line">
            <a:avLst/>
          </a:prstGeom>
          <a:ln>
            <a:solidFill>
              <a:srgbClr val="FFC00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076931" y="1772816"/>
            <a:ext cx="7188437" cy="0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119698" y="4005131"/>
            <a:ext cx="6120680" cy="813"/>
          </a:xfrm>
          <a:prstGeom prst="line">
            <a:avLst/>
          </a:prstGeom>
          <a:ln>
            <a:solidFill>
              <a:srgbClr val="00B05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136576" y="4581128"/>
            <a:ext cx="5576826" cy="0"/>
          </a:xfrm>
          <a:prstGeom prst="line">
            <a:avLst/>
          </a:prstGeom>
          <a:ln>
            <a:solidFill>
              <a:srgbClr val="0070C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119698" y="5085184"/>
            <a:ext cx="5345470" cy="0"/>
          </a:xfrm>
          <a:prstGeom prst="line">
            <a:avLst/>
          </a:prstGeom>
          <a:ln>
            <a:solidFill>
              <a:srgbClr val="7030A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1108530" y="3262670"/>
            <a:ext cx="6496381" cy="0"/>
          </a:xfrm>
          <a:prstGeom prst="line">
            <a:avLst/>
          </a:prstGeom>
          <a:ln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1674756" y="358666"/>
            <a:ext cx="68669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kk-KZ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Действия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оператора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по проведению МОДО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СО  </a:t>
            </a:r>
          </a:p>
        </p:txBody>
      </p:sp>
      <p:sp>
        <p:nvSpPr>
          <p:cNvPr id="95" name="Прямоугольник 94"/>
          <p:cNvSpPr/>
          <p:nvPr/>
        </p:nvSpPr>
        <p:spPr>
          <a:xfrm>
            <a:off x="1136576" y="5157192"/>
            <a:ext cx="5472608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 defTabSz="914400">
              <a:buFont typeface="Wingdings" panose="05000000000000000000" pitchFamily="2" charset="2"/>
              <a:buChar char="Ø"/>
              <a:defRPr/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проводит инструктаж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для дежурных по процедуре тестирования и поведению обучающихся в аудиториях согласно пункту 20 Правил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0" y="116632"/>
            <a:ext cx="9906000" cy="0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1" name="Trapezoid 13">
            <a:extLst>
              <a:ext uri="{FF2B5EF4-FFF2-40B4-BE49-F238E27FC236}">
                <a16:creationId xmlns:a16="http://schemas.microsoft.com/office/drawing/2014/main" id="{EAB635DE-58EF-4585-A0F5-0790A1957A5B}"/>
              </a:ext>
            </a:extLst>
          </p:cNvPr>
          <p:cNvSpPr/>
          <p:nvPr/>
        </p:nvSpPr>
        <p:spPr>
          <a:xfrm>
            <a:off x="8625407" y="1877675"/>
            <a:ext cx="881469" cy="827972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668" tIns="42334" rIns="84668" bIns="4233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55019"/>
            <a:endParaRPr lang="ko-KR" altLang="en-US" sz="1800">
              <a:solidFill>
                <a:prstClr val="white"/>
              </a:solidFill>
            </a:endParaRPr>
          </a:p>
        </p:txBody>
      </p:sp>
      <p:pic>
        <p:nvPicPr>
          <p:cNvPr id="22" name="Picture 6" descr="http://simpleicon.com/wp-content/uploads/computer-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833" y="3262670"/>
            <a:ext cx="969590" cy="969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869" y="4860126"/>
            <a:ext cx="1049434" cy="609077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857" y="5201617"/>
            <a:ext cx="1105409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2454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87517" y="1134036"/>
            <a:ext cx="8658960" cy="320671"/>
          </a:xfrm>
          <a:prstGeom prst="rect">
            <a:avLst/>
          </a:prstGeom>
        </p:spPr>
        <p:txBody>
          <a:bodyPr vert="horz" lIns="121906" tIns="60953" rIns="121906" bIns="60953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Aft>
                <a:spcPts val="600"/>
              </a:spcAft>
            </a:pPr>
            <a:endParaRPr lang="kk-KZ" sz="1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332656"/>
            <a:ext cx="8409384" cy="0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88739" y="476672"/>
            <a:ext cx="8261609" cy="0"/>
          </a:xfrm>
          <a:prstGeom prst="line">
            <a:avLst/>
          </a:prstGeom>
          <a:ln>
            <a:solidFill>
              <a:srgbClr val="00B0F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368824" y="6309320"/>
            <a:ext cx="6534475" cy="0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592960" y="6453336"/>
            <a:ext cx="5310339" cy="0"/>
          </a:xfrm>
          <a:prstGeom prst="line">
            <a:avLst/>
          </a:prstGeom>
          <a:ln>
            <a:solidFill>
              <a:srgbClr val="00B0F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2072680" y="764704"/>
            <a:ext cx="6148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kk-KZ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Инструкция по прохождению тестирования</a:t>
            </a:r>
            <a:endParaRPr lang="ru-RU" sz="1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88739" y="1146930"/>
            <a:ext cx="869373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Wingdings" pitchFamily="2" charset="2"/>
              <a:buChar char="ü"/>
            </a:pPr>
            <a:r>
              <a:rPr lang="ru-RU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Для прохождение онлайн-тестирования  необходимо перейти на сайт: </a:t>
            </a:r>
            <a:r>
              <a:rPr 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www.modotest.testcenter.kz</a:t>
            </a:r>
            <a:endParaRPr lang="ru-RU" sz="1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25" name="Рисунок 24"/>
          <p:cNvPicPr/>
          <p:nvPr/>
        </p:nvPicPr>
        <p:blipFill>
          <a:blip r:embed="rId2"/>
          <a:stretch>
            <a:fillRect/>
          </a:stretch>
        </p:blipFill>
        <p:spPr>
          <a:xfrm>
            <a:off x="435108" y="1454707"/>
            <a:ext cx="9001000" cy="2910397"/>
          </a:xfrm>
          <a:prstGeom prst="rect">
            <a:avLst/>
          </a:prstGeom>
        </p:spPr>
      </p:pic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2984233" y="4437112"/>
            <a:ext cx="6408712" cy="1708160"/>
          </a:xfrm>
          <a:prstGeom prst="rect">
            <a:avLst/>
          </a:prstGeom>
          <a:solidFill>
            <a:srgbClr val="FF0000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2667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 странице авторизации находятся: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Поле «ИКТ\ИИН» - ввод логин тестируемого.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Поле «Пароль» - ввод пароля тестируемого.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Выберите тип тестирования - из выпадающего списка необходимо выбрать вид тестирования.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Кнопка «Войти» - для входа в приложение после ввода пароля.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Кнопка </a:t>
            </a:r>
            <a:r>
              <a:rPr lang="ru-RU" sz="13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для выбора языка интерфейса (казахский/русский).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99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87517" y="1134036"/>
            <a:ext cx="8658960" cy="320671"/>
          </a:xfrm>
          <a:prstGeom prst="rect">
            <a:avLst/>
          </a:prstGeom>
        </p:spPr>
        <p:txBody>
          <a:bodyPr vert="horz" lIns="121906" tIns="60953" rIns="121906" bIns="60953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Aft>
                <a:spcPts val="600"/>
              </a:spcAft>
            </a:pPr>
            <a:endParaRPr lang="kk-KZ" sz="1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90095" y="465072"/>
            <a:ext cx="8856984" cy="0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00472" y="254966"/>
            <a:ext cx="8712968" cy="0"/>
          </a:xfrm>
          <a:prstGeom prst="line">
            <a:avLst/>
          </a:prstGeom>
          <a:ln>
            <a:solidFill>
              <a:srgbClr val="00B0F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368824" y="6309320"/>
            <a:ext cx="6534475" cy="0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592960" y="6525344"/>
            <a:ext cx="5310339" cy="0"/>
          </a:xfrm>
          <a:prstGeom prst="line">
            <a:avLst/>
          </a:prstGeom>
          <a:ln>
            <a:solidFill>
              <a:srgbClr val="00B0F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1135781" y="2255697"/>
            <a:ext cx="8110696" cy="2308324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 данной странице приложения отображаются сведения тестируемого, такие, как: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17538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Вид тестирования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17538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Фамилия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17538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Имя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17538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Отчество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17538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ИИН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17538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Язык сдачи тестирования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17538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Список предметов сдачи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Тестируемому необходимо внимательно проверить все свои данные. 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Если тестируемый</a:t>
            </a:r>
            <a:r>
              <a:rPr kumimoji="0" lang="kk-KZ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обнаружил    ошибку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необходимо обратится за помощью к дежурному по аудитории.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Если отображаемые данные верны, необходимо нажать на кнопку </a:t>
            </a:r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после </a:t>
            </a:r>
            <a:r>
              <a:rPr lang="ru-RU" sz="1200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чего откроется страница с правилами тестирования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359054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87517" y="1134036"/>
            <a:ext cx="8658960" cy="320671"/>
          </a:xfrm>
          <a:prstGeom prst="rect">
            <a:avLst/>
          </a:prstGeom>
        </p:spPr>
        <p:txBody>
          <a:bodyPr vert="horz" lIns="121906" tIns="60953" rIns="121906" bIns="60953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Aft>
                <a:spcPts val="600"/>
              </a:spcAft>
            </a:pPr>
            <a:endParaRPr lang="kk-KZ" sz="1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90095" y="404664"/>
            <a:ext cx="8856984" cy="0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00472" y="188640"/>
            <a:ext cx="8712968" cy="0"/>
          </a:xfrm>
          <a:prstGeom prst="line">
            <a:avLst/>
          </a:prstGeom>
          <a:ln>
            <a:solidFill>
              <a:srgbClr val="00B0F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368824" y="6309320"/>
            <a:ext cx="6534475" cy="0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592960" y="6525344"/>
            <a:ext cx="5310339" cy="0"/>
          </a:xfrm>
          <a:prstGeom prst="line">
            <a:avLst/>
          </a:prstGeom>
          <a:ln>
            <a:solidFill>
              <a:srgbClr val="00B0F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17" name="Рисунок 16"/>
          <p:cNvPicPr/>
          <p:nvPr/>
        </p:nvPicPr>
        <p:blipFill>
          <a:blip r:embed="rId2"/>
          <a:stretch>
            <a:fillRect/>
          </a:stretch>
        </p:blipFill>
        <p:spPr>
          <a:xfrm>
            <a:off x="587517" y="548680"/>
            <a:ext cx="8928991" cy="3960440"/>
          </a:xfrm>
          <a:prstGeom prst="rect">
            <a:avLst/>
          </a:prstGeom>
        </p:spPr>
      </p:pic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22886" y="4596517"/>
            <a:ext cx="8712968" cy="49244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После прочтения правил необходимо поставить галочку, подтверждающую</a:t>
            </a:r>
            <a:r>
              <a:rPr kumimoji="0" lang="ru-RU" sz="13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согласие тестируемого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 продолжение тестирования, и начать тестирование: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Рисунок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696" y="5301208"/>
            <a:ext cx="7319158" cy="864096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  <a:extLst/>
        </p:spPr>
      </p:pic>
    </p:spTree>
    <p:extLst>
      <p:ext uri="{BB962C8B-B14F-4D97-AF65-F5344CB8AC3E}">
        <p14:creationId xmlns:p14="http://schemas.microsoft.com/office/powerpoint/2010/main" val="231784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87517" y="1134036"/>
            <a:ext cx="8658960" cy="320671"/>
          </a:xfrm>
          <a:prstGeom prst="rect">
            <a:avLst/>
          </a:prstGeom>
        </p:spPr>
        <p:txBody>
          <a:bodyPr vert="horz" lIns="121906" tIns="60953" rIns="121906" bIns="60953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Aft>
                <a:spcPts val="600"/>
              </a:spcAft>
            </a:pPr>
            <a:endParaRPr lang="kk-KZ" sz="1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90095" y="404664"/>
            <a:ext cx="8856984" cy="0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00472" y="188640"/>
            <a:ext cx="8712968" cy="0"/>
          </a:xfrm>
          <a:prstGeom prst="line">
            <a:avLst/>
          </a:prstGeom>
          <a:ln>
            <a:solidFill>
              <a:srgbClr val="00B0F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368824" y="6309320"/>
            <a:ext cx="6534475" cy="0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592960" y="6525344"/>
            <a:ext cx="5310339" cy="0"/>
          </a:xfrm>
          <a:prstGeom prst="line">
            <a:avLst/>
          </a:prstGeom>
          <a:ln>
            <a:solidFill>
              <a:srgbClr val="00B0F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712325" y="2741438"/>
            <a:ext cx="583101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 верхней панели страницы тестирования отображаются данные: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711733" y="3049215"/>
            <a:ext cx="333677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- время до окончания тестирования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Рисунок 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1768" y="3049215"/>
            <a:ext cx="1876425" cy="235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666730" y="3356992"/>
            <a:ext cx="666061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при нажатии на странице отображается следующий предмет тестирования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Рисунок 7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453" y="3312344"/>
            <a:ext cx="1876425" cy="3524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xtLst/>
        </p:spPr>
      </p:pic>
    </p:spTree>
    <p:extLst>
      <p:ext uri="{BB962C8B-B14F-4D97-AF65-F5344CB8AC3E}">
        <p14:creationId xmlns:p14="http://schemas.microsoft.com/office/powerpoint/2010/main" val="362795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87517" y="1134036"/>
            <a:ext cx="8658960" cy="320671"/>
          </a:xfrm>
          <a:prstGeom prst="rect">
            <a:avLst/>
          </a:prstGeom>
        </p:spPr>
        <p:txBody>
          <a:bodyPr vert="horz" lIns="121906" tIns="60953" rIns="121906" bIns="60953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Aft>
                <a:spcPts val="600"/>
              </a:spcAft>
            </a:pPr>
            <a:endParaRPr lang="kk-KZ" sz="1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90095" y="404664"/>
            <a:ext cx="8856984" cy="0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00472" y="188640"/>
            <a:ext cx="8712968" cy="0"/>
          </a:xfrm>
          <a:prstGeom prst="line">
            <a:avLst/>
          </a:prstGeom>
          <a:ln>
            <a:solidFill>
              <a:srgbClr val="00B0F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368824" y="6309320"/>
            <a:ext cx="6534475" cy="0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592960" y="6525344"/>
            <a:ext cx="5310339" cy="0"/>
          </a:xfrm>
          <a:prstGeom prst="line">
            <a:avLst/>
          </a:prstGeom>
          <a:ln>
            <a:solidFill>
              <a:srgbClr val="00B0F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17" name="Рисунок 1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17" y="620688"/>
            <a:ext cx="8676964" cy="388843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587219" y="4653136"/>
            <a:ext cx="85763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На данной странице можно снова вернуться на предыдущий предмет, нажав на кнопку 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Рисунок 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337" y="4646588"/>
            <a:ext cx="1369742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672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17735</TotalTime>
  <Words>914</Words>
  <Application>Microsoft Office PowerPoint</Application>
  <PresentationFormat>Лист A4 (210x297 мм)</PresentationFormat>
  <Paragraphs>112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9" baseType="lpstr">
      <vt:lpstr>맑은 고딕</vt:lpstr>
      <vt:lpstr>Arial</vt:lpstr>
      <vt:lpstr>Calibri</vt:lpstr>
      <vt:lpstr>Cambria</vt:lpstr>
      <vt:lpstr>Century Gothic</vt:lpstr>
      <vt:lpstr>Lucida Sans Unicode</vt:lpstr>
      <vt:lpstr>Symbol</vt:lpstr>
      <vt:lpstr>Times New Roman</vt:lpstr>
      <vt:lpstr>Verdana</vt:lpstr>
      <vt:lpstr>Wingdings</vt:lpstr>
      <vt:lpstr>Wingdings 2</vt:lpstr>
      <vt:lpstr>Wingdings 3</vt:lpstr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Магжан Иманжанов</dc:creator>
  <cp:lastModifiedBy>Тасмуратова Анар Козыбаевна</cp:lastModifiedBy>
  <cp:revision>389</cp:revision>
  <cp:lastPrinted>2022-04-04T03:54:39Z</cp:lastPrinted>
  <dcterms:created xsi:type="dcterms:W3CDTF">2020-05-28T02:23:48Z</dcterms:created>
  <dcterms:modified xsi:type="dcterms:W3CDTF">2022-04-14T06:06:44Z</dcterms:modified>
</cp:coreProperties>
</file>